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705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0595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37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80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86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35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025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400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78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40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14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BB5E8-6AFF-4BED-976B-22B244F188AD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A0C13-13F7-4F2D-B4BF-D82830CE63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704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Лекция 13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800" dirty="0" smtClean="0">
                <a:solidFill>
                  <a:srgbClr val="0070C0"/>
                </a:solidFill>
              </a:rPr>
              <a:t>Гидрология озер</a:t>
            </a:r>
            <a:endParaRPr lang="ru-RU" sz="8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217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 лекции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ОЗЕРА И ИХ РАСПРОСТРАНЕНИЕ НА ЗЕМНОМ ШАРЕ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ТИПЫ ОЗЕР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МОРФОЛОГИЯ И МОРФОМЕТРИЯ ОЗЕР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ВОДНЫЙ БАЛАНС ОЗЕР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КОЛЕБАНИЯ УРОВНЯ ВОДЫ В ОЗЕРАХ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073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227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ОЗЕРА И ИХ РАСПРОСТРАНЕНИЕ НА ЗЕМНОМ ШАРЕ</a:t>
            </a:r>
            <a: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8541"/>
            <a:ext cx="10515600" cy="5188422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Озеро – естественный водоем суши с замедленным </a:t>
            </a:r>
            <a:r>
              <a:rPr lang="ru-RU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водообменом</a:t>
            </a:r>
            <a:r>
              <a:rPr lang="ru-RU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Как правило, озера обладают выработанными под воздействием ветрового волнения берегами. Озера не имеют непосредственной связи с океаном. </a:t>
            </a:r>
            <a:endParaRPr lang="ru-RU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образования озера необходимы два непременных условия – наличие естественной котловины, т. е. замкнутого понижения земной поверхности, и находящегося в этой котловине определенного объема воды.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093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25707"/>
          </a:xfrm>
        </p:spPr>
        <p:txBody>
          <a:bodyPr>
            <a:normAutofit fontScale="90000"/>
          </a:bodyPr>
          <a:lstStyle/>
          <a:p>
            <a:r>
              <a:rPr lang="ru-RU" sz="3200" b="0" i="0" u="none" strike="noStrike" baseline="0" dirty="0" smtClean="0">
                <a:solidFill>
                  <a:srgbClr val="000000"/>
                </a:solidFill>
                <a:latin typeface="Garamond" panose="02020404030301010803" pitchFamily="18" charset="0"/>
              </a:rPr>
              <a:t>Таблица 1. Крупнейшие озера мира 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065" y="914400"/>
            <a:ext cx="11143735" cy="582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53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5924"/>
            <a:ext cx="10515600" cy="6041039"/>
          </a:xfrm>
        </p:spPr>
        <p:txBody>
          <a:bodyPr>
            <a:normAutofit fontScale="62500" lnSpcReduction="20000"/>
          </a:bodyPr>
          <a:lstStyle/>
          <a:p>
            <a:pPr algn="just" fontAlgn="base"/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 данным спутниковых исследований, в мире насчитывается около 100 миллионов озер размером более 1 гектара. И хотя очень больших озер не так много, по своим размерам они вполне могут конкурировать с территориями целых стран. Предполагается, что большие озера похожи между собой, однако на деле их глубина и соленость могут кардинально разными. Важно понимать, что рейтинг крупнейших озер мира далеко не статичен, поскольку человеческая деятельность может превратить огромный водоем в пустыню всего за одно поколение. Текущие данные регулярно пересматриваются в соответствии с последними исследованиями.</a:t>
            </a:r>
          </a:p>
          <a:p>
            <a:pPr algn="just" fontAlgn="base"/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Самым большим озером в мире является </a:t>
            </a:r>
            <a:r>
              <a:rPr lang="ru-RU" b="1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Каспийское море</a:t>
            </a:r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название которого намекает нам на прошлое данного водоема. Около 11 миллионов лет назад Каспий впадал в океан и действительно являлся морем. Каспийское море — это массивное соленое озеро, размеры которого равны </a:t>
            </a:r>
            <a:r>
              <a:rPr lang="ru-RU" b="0" i="1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Японии</a:t>
            </a:r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Оно граничит с пятью странами: Казахстаном, Россией, Туркменистаном, Азербайджаном и Ираном. По оценкам экспертов, под поверхностью бассейна этого озера находится около 48 миллиардов баррелей нефти.</a:t>
            </a:r>
          </a:p>
          <a:p>
            <a:pPr algn="just" fontAlgn="base"/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 менее любопытными являются </a:t>
            </a:r>
            <a:r>
              <a:rPr lang="ru-RU" b="1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Великие озера</a:t>
            </a:r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находящиеся между США и Канадой. Эти пять крупных озер образуют собой одно из крупнейших хранилищ пресной воды на Земле. Эта взаимосвязанная система озер включает в себя около 20% мирового запаса пресной воды, а в регионе, где расположены эти озера, проживает более 100 миллионов человек, что равно примерно одной трети населения Канады и США.</a:t>
            </a:r>
          </a:p>
          <a:p>
            <a:pPr algn="just" fontAlgn="base"/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Удивительно, но есть одно озеро, в котором содержится столько же пресной воды, сколько во всех Великих озерах вместе взятых — озеро </a:t>
            </a:r>
            <a:r>
              <a:rPr lang="ru-RU" b="1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Байкал</a:t>
            </a:r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Это </a:t>
            </a:r>
            <a:r>
              <a:rPr lang="ru-RU" b="0" i="0" dirty="0" err="1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рифтовое</a:t>
            </a:r>
            <a:r>
              <a:rPr lang="ru-RU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озеро в Сибири имеет максимальную глубину в 1 637 метр. Для сравнения: самое большое из Великих озер (Озеро Верхнее) имеет максимальную глубину всего 406 метров. Озеро Байкал уникально и по ряду других причин. Это самое старое, самое холодное озеро в мире, и около 80% его животного состава эндемичны (больше нигде в мире не встречаются).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83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94118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000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Недалеко от Каспийского моря, расположенного на границе между Казахстаном и Узбекистаном, находятся песчаные дюны пустыни Аралкум. В недалеком прошлом эта суровая среда была руслом одного из самых больших озер в мире — </a:t>
            </a:r>
            <a:r>
              <a:rPr lang="ru-RU" sz="2000" b="1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Аральского моря</a:t>
            </a:r>
            <a:r>
              <a:rPr lang="ru-RU" sz="2000" b="0" i="0" dirty="0" smtClean="0">
                <a:solidFill>
                  <a:srgbClr val="3A3A3A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Высохшее Аральское мор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58900"/>
            <a:ext cx="4833551" cy="35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36043" y="344168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3A3A3A"/>
                </a:solidFill>
                <a:effectLst/>
                <a:latin typeface="Roboto"/>
              </a:rPr>
              <a:t>По климатическим и антропогенным причинам Аральское море начало уменьшаться в размерах в 1960-х годах. Это резкое изменение площади поверхности привело к тому, что Аральское море превратилось из четвертого по величине озера на Земле в маленькую лужу, и даже не вошло в топ-50 рейтинга озер. Исследователи отмечают, что размер озера сильно менялся в течение истории, однако в 20 веке эти изменения произошли слишком быстро, оставив экономику местного региона опустошенной, поскольку бывшие прибрежные города больше не имею выхода к морю.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4065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295238" cy="45042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ТИПЫ ОЗЕР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15546"/>
            <a:ext cx="10515600" cy="5361417"/>
          </a:xfrm>
        </p:spPr>
        <p:txBody>
          <a:bodyPr/>
          <a:lstStyle/>
          <a:p>
            <a:pPr marL="0" indent="0">
              <a:buNone/>
            </a:pPr>
            <a:r>
              <a:rPr lang="ru-RU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 размеру озера</a:t>
            </a:r>
          </a:p>
          <a:p>
            <a:pPr marL="0" indent="0"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очень большие площадью свыше 1000 км</a:t>
            </a:r>
            <a:r>
              <a:rPr lang="ru-RU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</a:p>
          <a:p>
            <a:pPr>
              <a:buFontTx/>
              <a:buChar char="-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большие — площадью от 101 до 1000 км</a:t>
            </a:r>
            <a:r>
              <a:rPr lang="ru-RU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</a:p>
          <a:p>
            <a:pPr>
              <a:buFontTx/>
              <a:buChar char="-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средние— площадью от 10 до 100 км</a:t>
            </a:r>
            <a:r>
              <a:rPr lang="ru-RU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  <a:p>
            <a:pPr>
              <a:buFontTx/>
              <a:buChar char="-"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малые — площадью менее 10 км</a:t>
            </a:r>
            <a:r>
              <a:rPr lang="ru-RU" baseline="30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ru-RU" b="1" u="sng" dirty="0" smtClean="0"/>
          </a:p>
          <a:p>
            <a:pPr marL="0" indent="0">
              <a:buNone/>
            </a:pPr>
            <a:r>
              <a:rPr lang="ru-RU" b="1" u="sng" dirty="0" smtClean="0">
                <a:solidFill>
                  <a:srgbClr val="0070C0"/>
                </a:solidFill>
              </a:rPr>
              <a:t>По</a:t>
            </a:r>
            <a:r>
              <a:rPr lang="ru-RU" b="1" u="sng" dirty="0">
                <a:solidFill>
                  <a:srgbClr val="0070C0"/>
                </a:solidFill>
              </a:rPr>
              <a:t> степени постоянства озера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ru-RU" dirty="0"/>
              <a:t>- постоянные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- временные</a:t>
            </a:r>
            <a:r>
              <a:rPr lang="ru-RU" dirty="0"/>
              <a:t> (эфемерные).</a:t>
            </a:r>
          </a:p>
        </p:txBody>
      </p:sp>
    </p:spTree>
    <p:extLst>
      <p:ext uri="{BB962C8B-B14F-4D97-AF65-F5344CB8AC3E}">
        <p14:creationId xmlns:p14="http://schemas.microsoft.com/office/powerpoint/2010/main" val="765765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3988"/>
          </a:xfrm>
        </p:spPr>
        <p:txBody>
          <a:bodyPr>
            <a:normAutofit fontScale="90000"/>
          </a:bodyPr>
          <a:lstStyle/>
          <a:p>
            <a:r>
              <a:rPr lang="ru-RU" sz="2400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 географическому положению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9114"/>
            <a:ext cx="10515600" cy="5237849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Интразональные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Полизональные</a:t>
            </a:r>
            <a:endParaRPr lang="ru-RU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 происхождению</a:t>
            </a:r>
            <a:r>
              <a:rPr lang="ru-RU" sz="24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-тектонические, вулканические, метеоритные, ледниковые, карстовые, термокарстовые, суффозионные, речные, морские, эоловые, органогенные. 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b="1" u="sng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По характеру </a:t>
            </a:r>
            <a:r>
              <a:rPr lang="ru-RU" b="1" u="sng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водообмена</a:t>
            </a:r>
            <a:r>
              <a:rPr lang="ru-RU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озера подразделяют на сточные и бессточные.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0523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ptcloud.ru/system/slides/pics/000/450/223/original/Slide4.jpg?14801974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62" y="0"/>
            <a:ext cx="11442357" cy="661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546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ptcloud.ru/system/slides/pics/000/450/224/original/Slide5.jpg?14801974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308919"/>
            <a:ext cx="11929333" cy="643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433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ptcloud.ru/system/slides/pics/000/450/225/original/Slide6.jpg?14801974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-1"/>
            <a:ext cx="1203642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12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pptcloud.ru/system/slides/pics/000/450/226/original/Slide7.jpg?14801974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0"/>
            <a:ext cx="12036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427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pptcloud.ru/system/slides/pics/000/450/228/original/Slide9.jpg?14801974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98853"/>
            <a:ext cx="11916976" cy="663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844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pptcloud.ru/system/slides/pics/000/450/229/original/Slide10.jpg?14801974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3" y="0"/>
            <a:ext cx="1161535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001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pptcloud.ru/system/slides/pics/000/450/232/original/Slide13.jpg?14801974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-1"/>
            <a:ext cx="1203642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953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du.kpfu.ru/pluginfile.php/844558/mod_book/chapter/7714/5%D0%B2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996"/>
            <a:ext cx="6573795" cy="33826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979773" y="4831492"/>
            <a:ext cx="7018638" cy="1819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Важными морфометрическими характеристиками озера являются его глубина 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hоз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(в разных частях озера она различна), максимальная глубина </a:t>
            </a:r>
            <a:r>
              <a:rPr lang="en-US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0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max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средняя глубина h</a:t>
            </a:r>
            <a:r>
              <a:rPr lang="ru-RU" sz="2000" baseline="-25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03ср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определяемая по формуле</a:t>
            </a:r>
            <a:endParaRPr lang="ru-RU" sz="2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hоз</a:t>
            </a:r>
            <a:r>
              <a:rPr lang="ru-RU" sz="20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ср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= 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оз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/</a:t>
            </a:r>
            <a:r>
              <a:rPr lang="en-US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</a:t>
            </a:r>
            <a:r>
              <a:rPr lang="ru-RU" sz="2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оз.  </a:t>
            </a: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                              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224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edu.kpfu.ru/pluginfile.php/844558/mod_book/chapter/7714/5%D0%B0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07" y="420131"/>
            <a:ext cx="4547287" cy="3534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edu.kpfu.ru/pluginfile.php/844558/mod_book/chapter/7714/5%D0%B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669" y="420130"/>
            <a:ext cx="5301049" cy="289148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84204" y="4349578"/>
            <a:ext cx="10997513" cy="783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Рис. 1. Схема озерной котловины (а) и ее береговой области (б): 1 — котловина; 2 — ложе (чаша); 3 — береговая область; 4 —береговой уступ; 5 — побережье; 6 — береговая отмель; 7, 8 — абразионная и аккумулятивная части береговой отмели; 9 - подводный откос; 10 — низший и высший уровни воды; 12 — коренные породы; 13 — начальный профиль берега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95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348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ВОДНЫЙ БАЛАНС ОЗЕР</a:t>
            </a:r>
            <a: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39114"/>
            <a:ext cx="10515600" cy="523784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200" i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х 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 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сбр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конд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ru-RU" sz="3200" i="1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 + 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вдзб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исп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+ 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</a:t>
            </a:r>
            <a:r>
              <a:rPr lang="ru-RU" sz="3200" dirty="0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± </a:t>
            </a:r>
            <a:r>
              <a:rPr lang="ru-RU" sz="3200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</a:t>
            </a:r>
            <a:r>
              <a:rPr lang="ru-RU" sz="3200" i="1" dirty="0" err="1" smtClean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endParaRPr lang="ru-RU" sz="3200" dirty="0" smtClean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Приходная часть уравнения водного баланса любого озера: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осадки x, поверхностный приток </a:t>
            </a:r>
            <a:r>
              <a:rPr lang="ru-RU" sz="1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8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пов.пр</a:t>
            </a:r>
            <a:r>
              <a:rPr lang="ru-RU" sz="1800" baseline="-25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.,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конденсация водяного пара на поверхность озера </a:t>
            </a:r>
            <a:r>
              <a:rPr lang="ru-RU" sz="1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sz="18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подземный приток </a:t>
            </a:r>
            <a:r>
              <a:rPr lang="ru-RU" sz="1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ru-RU" sz="18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np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Поверхностный приток может быть как естественным (речной сток </a:t>
            </a:r>
            <a:r>
              <a:rPr lang="ru-RU" sz="1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8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так и антропогенным (сброс отработанных вод, например возвратных вод орошения, а также промышленных и коммунальных сточных вод, </a:t>
            </a:r>
            <a:r>
              <a:rPr lang="ru-RU" sz="18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8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сбр</a:t>
            </a:r>
            <a:r>
              <a:rPr lang="ru-RU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Расходная  часть уравнения водного баланса сточного озера — это поверхностный отток из озера </a:t>
            </a:r>
            <a:r>
              <a:rPr lang="ru-RU" sz="19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9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пов.ст</a:t>
            </a:r>
            <a:r>
              <a:rPr lang="ru-RU" sz="1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подземный отток (фильтрация) из  </a:t>
            </a:r>
            <a:r>
              <a:rPr lang="ru-RU" sz="19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ru-RU" sz="19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</a:t>
            </a:r>
            <a:r>
              <a:rPr lang="ru-RU" sz="1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испарение с поверхности озера </a:t>
            </a:r>
            <a:r>
              <a:rPr lang="ru-RU" sz="19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u-RU" sz="1900" baseline="-250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</a:t>
            </a:r>
            <a:r>
              <a:rPr lang="ru-RU" sz="1900" baseline="-25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Поверхностный отток складывается из стока вытекающей из озера реки у</a:t>
            </a:r>
            <a:r>
              <a:rPr lang="ru-RU" sz="1900" baseline="-25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</a:t>
            </a:r>
            <a:r>
              <a:rPr lang="ru-RU" sz="1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и искусственного водозабора на хозяйственные нужды у</a:t>
            </a:r>
            <a:r>
              <a:rPr lang="ru-RU" sz="1900" baseline="-250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вдз6 </a:t>
            </a:r>
            <a:r>
              <a:rPr lang="ru-RU" sz="19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(на орошение, водоснабжение и т. д.). Изменение запасов воды в озере обозначается через ±∆u.</a:t>
            </a:r>
            <a:endParaRPr lang="ru-RU" sz="19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2459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324</Words>
  <Application>Microsoft Office PowerPoint</Application>
  <PresentationFormat>Широкоэкранный</PresentationFormat>
  <Paragraphs>43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Garamond</vt:lpstr>
      <vt:lpstr>Roboto</vt:lpstr>
      <vt:lpstr>Times New Roman</vt:lpstr>
      <vt:lpstr>Тема Office</vt:lpstr>
      <vt:lpstr>Лекция 13</vt:lpstr>
      <vt:lpstr>План лекции </vt:lpstr>
      <vt:lpstr>1. ОЗЕРА И ИХ РАСПРОСТРАНЕНИЕ НА ЗЕМНОМ ШАРЕ </vt:lpstr>
      <vt:lpstr>Таблица 1. Крупнейшие озера мира </vt:lpstr>
      <vt:lpstr>Презентация PowerPoint</vt:lpstr>
      <vt:lpstr>Недалеко от Каспийского моря, расположенного на границе между Казахстаном и Узбекистаном, находятся песчаные дюны пустыни Аралкум. В недалеком прошлом эта суровая среда была руслом одного из самых больших озер в мире — Аральского моря.</vt:lpstr>
      <vt:lpstr>2. ТИПЫ ОЗЕР</vt:lpstr>
      <vt:lpstr>По географическому положению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ВОДНЫЙ БАЛАНС ОЗЕР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13</dc:title>
  <dc:creator>Зухра Бухатанова</dc:creator>
  <cp:lastModifiedBy>Зухра Бухатанова</cp:lastModifiedBy>
  <cp:revision>16</cp:revision>
  <dcterms:created xsi:type="dcterms:W3CDTF">2021-11-30T10:27:13Z</dcterms:created>
  <dcterms:modified xsi:type="dcterms:W3CDTF">2021-11-30T11:34:53Z</dcterms:modified>
</cp:coreProperties>
</file>